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-1888" y="-11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697471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based clustering t-distributions</a:t>
            </a:r>
          </a:p>
        </p:txBody>
      </p:sp>
    </p:spTree>
    <p:extLst>
      <p:ext uri="{BB962C8B-B14F-4D97-AF65-F5344CB8AC3E}">
        <p14:creationId xmlns:p14="http://schemas.microsoft.com/office/powerpoint/2010/main" val="346144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based clustering t-distributions</a:t>
            </a:r>
          </a:p>
        </p:txBody>
      </p:sp>
    </p:spTree>
    <p:extLst>
      <p:ext uri="{BB962C8B-B14F-4D97-AF65-F5344CB8AC3E}">
        <p14:creationId xmlns:p14="http://schemas.microsoft.com/office/powerpoint/2010/main" val="3069102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9284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hoto - Horizont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660400" y="613833"/>
            <a:ext cx="11684000" cy="1460501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660400" y="8873066"/>
            <a:ext cx="11684000" cy="508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95A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9" name="Shape 109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660400" y="90932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4" name="irish-research-cou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33" y="8430683"/>
            <a:ext cx="50800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7874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11811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15748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19685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2" name="irish-research-cou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33" y="8430683"/>
            <a:ext cx="50800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xfrm>
            <a:off x="660400" y="1524000"/>
            <a:ext cx="11684000" cy="6718300"/>
          </a:xfrm>
          <a:prstGeom prst="rect">
            <a:avLst/>
          </a:prstGeom>
        </p:spPr>
        <p:txBody>
          <a:bodyPr/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irish-research-council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70933" y="8430683"/>
            <a:ext cx="50800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university-of-limerick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495093" y="8185580"/>
            <a:ext cx="5463415" cy="15443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11897" y="9258300"/>
            <a:ext cx="35204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livingbridg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2500" r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>
            <a:spLocks noGrp="1"/>
          </p:cNvSpPr>
          <p:nvPr>
            <p:ph type="ctrTitle"/>
          </p:nvPr>
        </p:nvSpPr>
        <p:spPr>
          <a:xfrm>
            <a:off x="660400" y="613833"/>
            <a:ext cx="11684000" cy="2252134"/>
          </a:xfrm>
          <a:prstGeom prst="rect">
            <a:avLst/>
          </a:prstGeom>
        </p:spPr>
        <p:txBody>
          <a:bodyPr/>
          <a:lstStyle>
            <a:lvl1pPr algn="ctr" defTabSz="362204">
              <a:defRPr sz="3843" spc="615"/>
            </a:lvl1pPr>
          </a:lstStyle>
          <a:p>
            <a:r>
              <a:rPr dirty="0">
                <a:latin typeface="American Typewriter"/>
                <a:cs typeface="American Typewriter"/>
              </a:rPr>
              <a:t>Automated gating of flow cytometry data via </a:t>
            </a:r>
            <a:r>
              <a:rPr dirty="0" smtClean="0">
                <a:latin typeface="American Typewriter"/>
                <a:cs typeface="American Typewriter"/>
              </a:rPr>
              <a:t>Markov </a:t>
            </a:r>
            <a:r>
              <a:rPr dirty="0">
                <a:latin typeface="American Typewriter"/>
                <a:cs typeface="American Typewriter"/>
              </a:rPr>
              <a:t>Random Fields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ubTitle" sz="quarter" idx="1"/>
          </p:nvPr>
        </p:nvSpPr>
        <p:spPr>
          <a:xfrm>
            <a:off x="660400" y="9067800"/>
            <a:ext cx="11684000" cy="50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cap="none"/>
            </a:lvl1pPr>
          </a:lstStyle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Kevin </a:t>
            </a:r>
            <a:r>
              <a:rPr lang="en-I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rosnan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University of Limerick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Harrington" panose="04040505050A02020702" pitchFamily="82" charset="0"/>
              </a:rPr>
              <a:t>t-distribution Mixtures…</a:t>
            </a:r>
          </a:p>
        </p:txBody>
      </p:sp>
      <p:pic>
        <p:nvPicPr>
          <p:cNvPr id="185" name="mixtures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465" y="1486511"/>
            <a:ext cx="11035870" cy="6780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tmixturespap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0516" y="2862670"/>
            <a:ext cx="11043768" cy="4028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  <p:bldP spid="186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merican Typewriter"/>
                <a:cs typeface="American Typewriter"/>
              </a:rPr>
              <a:t>Markov Random Fields…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4450" y="641350"/>
            <a:ext cx="7835900" cy="74549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7177616" y="2705100"/>
            <a:ext cx="1003301" cy="1003300"/>
          </a:xfrm>
          <a:prstGeom prst="ellipse">
            <a:avLst/>
          </a:prstGeom>
          <a:ln w="50800">
            <a:solidFill>
              <a:schemeClr val="accent5">
                <a:lumOff val="7000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505950" y="2705100"/>
            <a:ext cx="1003300" cy="1003300"/>
          </a:xfrm>
          <a:prstGeom prst="ellipse">
            <a:avLst/>
          </a:prstGeom>
          <a:ln w="50800">
            <a:solidFill>
              <a:schemeClr val="accent1">
                <a:hueOff val="-297087"/>
                <a:satOff val="11340"/>
                <a:lumOff val="7366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7177616" y="372533"/>
            <a:ext cx="1003301" cy="1003301"/>
          </a:xfrm>
          <a:prstGeom prst="ellipse">
            <a:avLst/>
          </a:prstGeom>
          <a:ln w="50800">
            <a:solidFill>
              <a:schemeClr val="accent1">
                <a:hueOff val="-297087"/>
                <a:satOff val="11340"/>
                <a:lumOff val="7366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7177616" y="5024966"/>
            <a:ext cx="1003301" cy="1003301"/>
          </a:xfrm>
          <a:prstGeom prst="ellipse">
            <a:avLst/>
          </a:prstGeom>
          <a:ln w="50800">
            <a:solidFill>
              <a:schemeClr val="accent1">
                <a:hueOff val="-297087"/>
                <a:satOff val="11340"/>
                <a:lumOff val="7366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49283" y="2705100"/>
            <a:ext cx="1003301" cy="1003300"/>
          </a:xfrm>
          <a:prstGeom prst="ellipse">
            <a:avLst/>
          </a:prstGeom>
          <a:ln w="50800">
            <a:solidFill>
              <a:schemeClr val="accent1">
                <a:hueOff val="-297087"/>
                <a:satOff val="11340"/>
                <a:lumOff val="7366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ntr" presetSubtype="9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5" presetClass="entr" presetSubtype="9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9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5" presetClass="entr" presetSubtype="9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  <p:bldP spid="194" grpId="5" animBg="1" advAuto="0"/>
      <p:bldP spid="195" grpId="2" animBg="1" advAuto="0"/>
      <p:bldP spid="196" grpId="3" animBg="1" advAuto="0"/>
      <p:bldP spid="197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dirty="0">
                <a:latin typeface="American Typewriter"/>
                <a:cs typeface="American Typewriter"/>
              </a:rPr>
              <a:t>identifying clusters…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connectedcomponents.png"/>
          <p:cNvPicPr>
            <a:picLocks noChangeAspect="1"/>
          </p:cNvPicPr>
          <p:nvPr/>
        </p:nvPicPr>
        <p:blipFill>
          <a:blip r:embed="rId2">
            <a:extLst/>
          </a:blip>
          <a:srcRect l="941" t="4997" r="1213" b="6669"/>
          <a:stretch>
            <a:fillRect/>
          </a:stretch>
        </p:blipFill>
        <p:spPr>
          <a:xfrm>
            <a:off x="83939" y="3004145"/>
            <a:ext cx="12836922" cy="374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1"/>
                </a:lnTo>
                <a:lnTo>
                  <a:pt x="0" y="21600"/>
                </a:lnTo>
                <a:lnTo>
                  <a:pt x="4968" y="21600"/>
                </a:lnTo>
                <a:lnTo>
                  <a:pt x="9938" y="21600"/>
                </a:lnTo>
                <a:lnTo>
                  <a:pt x="9938" y="10801"/>
                </a:lnTo>
                <a:lnTo>
                  <a:pt x="9938" y="0"/>
                </a:lnTo>
                <a:lnTo>
                  <a:pt x="4968" y="0"/>
                </a:lnTo>
                <a:lnTo>
                  <a:pt x="0" y="0"/>
                </a:lnTo>
                <a:close/>
                <a:moveTo>
                  <a:pt x="11693" y="0"/>
                </a:moveTo>
                <a:lnTo>
                  <a:pt x="11693" y="10801"/>
                </a:lnTo>
                <a:lnTo>
                  <a:pt x="1169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6646" y="0"/>
                </a:lnTo>
                <a:lnTo>
                  <a:pt x="11693" y="0"/>
                </a:lnTo>
                <a:close/>
                <a:moveTo>
                  <a:pt x="11114" y="9709"/>
                </a:moveTo>
                <a:cubicBezTo>
                  <a:pt x="11106" y="9734"/>
                  <a:pt x="11097" y="9893"/>
                  <a:pt x="11092" y="10114"/>
                </a:cubicBezTo>
                <a:lnTo>
                  <a:pt x="11083" y="10547"/>
                </a:lnTo>
                <a:lnTo>
                  <a:pt x="11081" y="10547"/>
                </a:lnTo>
                <a:lnTo>
                  <a:pt x="10613" y="10547"/>
                </a:lnTo>
                <a:cubicBezTo>
                  <a:pt x="10409" y="10547"/>
                  <a:pt x="10298" y="10552"/>
                  <a:pt x="10230" y="10575"/>
                </a:cubicBezTo>
                <a:cubicBezTo>
                  <a:pt x="10164" y="10600"/>
                  <a:pt x="10148" y="10649"/>
                  <a:pt x="10138" y="10735"/>
                </a:cubicBezTo>
                <a:cubicBezTo>
                  <a:pt x="10123" y="10859"/>
                  <a:pt x="10124" y="10959"/>
                  <a:pt x="10134" y="11014"/>
                </a:cubicBezTo>
                <a:cubicBezTo>
                  <a:pt x="10134" y="11015"/>
                  <a:pt x="10134" y="11016"/>
                  <a:pt x="10134" y="11016"/>
                </a:cubicBezTo>
                <a:cubicBezTo>
                  <a:pt x="10146" y="11065"/>
                  <a:pt x="10167" y="11071"/>
                  <a:pt x="10191" y="11005"/>
                </a:cubicBezTo>
                <a:cubicBezTo>
                  <a:pt x="10214" y="10939"/>
                  <a:pt x="10237" y="10931"/>
                  <a:pt x="10247" y="10987"/>
                </a:cubicBezTo>
                <a:cubicBezTo>
                  <a:pt x="10256" y="11038"/>
                  <a:pt x="10362" y="11061"/>
                  <a:pt x="10480" y="11037"/>
                </a:cubicBezTo>
                <a:cubicBezTo>
                  <a:pt x="10601" y="11013"/>
                  <a:pt x="10660" y="11003"/>
                  <a:pt x="10718" y="11005"/>
                </a:cubicBezTo>
                <a:cubicBezTo>
                  <a:pt x="10841" y="10991"/>
                  <a:pt x="10936" y="10988"/>
                  <a:pt x="10949" y="11009"/>
                </a:cubicBezTo>
                <a:cubicBezTo>
                  <a:pt x="10957" y="11023"/>
                  <a:pt x="10991" y="11040"/>
                  <a:pt x="11023" y="11046"/>
                </a:cubicBezTo>
                <a:cubicBezTo>
                  <a:pt x="11067" y="11054"/>
                  <a:pt x="11085" y="11139"/>
                  <a:pt x="11091" y="11362"/>
                </a:cubicBezTo>
                <a:cubicBezTo>
                  <a:pt x="11096" y="11518"/>
                  <a:pt x="11105" y="11682"/>
                  <a:pt x="11112" y="11762"/>
                </a:cubicBezTo>
                <a:cubicBezTo>
                  <a:pt x="11116" y="11795"/>
                  <a:pt x="11120" y="11838"/>
                  <a:pt x="11125" y="11859"/>
                </a:cubicBezTo>
                <a:cubicBezTo>
                  <a:pt x="11133" y="11893"/>
                  <a:pt x="11142" y="11903"/>
                  <a:pt x="11154" y="11900"/>
                </a:cubicBezTo>
                <a:cubicBezTo>
                  <a:pt x="11155" y="11899"/>
                  <a:pt x="11155" y="11903"/>
                  <a:pt x="11156" y="11902"/>
                </a:cubicBezTo>
                <a:cubicBezTo>
                  <a:pt x="11159" y="11900"/>
                  <a:pt x="11166" y="11884"/>
                  <a:pt x="11170" y="11879"/>
                </a:cubicBezTo>
                <a:cubicBezTo>
                  <a:pt x="11194" y="11845"/>
                  <a:pt x="11225" y="11770"/>
                  <a:pt x="11277" y="11618"/>
                </a:cubicBezTo>
                <a:cubicBezTo>
                  <a:pt x="11334" y="11452"/>
                  <a:pt x="11394" y="11316"/>
                  <a:pt x="11410" y="11312"/>
                </a:cubicBezTo>
                <a:cubicBezTo>
                  <a:pt x="11426" y="11307"/>
                  <a:pt x="11479" y="11196"/>
                  <a:pt x="11526" y="11064"/>
                </a:cubicBezTo>
                <a:cubicBezTo>
                  <a:pt x="11527" y="11063"/>
                  <a:pt x="11527" y="11059"/>
                  <a:pt x="11528" y="11057"/>
                </a:cubicBezTo>
                <a:cubicBezTo>
                  <a:pt x="11574" y="10924"/>
                  <a:pt x="11591" y="10800"/>
                  <a:pt x="11585" y="10712"/>
                </a:cubicBezTo>
                <a:cubicBezTo>
                  <a:pt x="11582" y="10694"/>
                  <a:pt x="11581" y="10677"/>
                  <a:pt x="11576" y="10657"/>
                </a:cubicBezTo>
                <a:cubicBezTo>
                  <a:pt x="11573" y="10645"/>
                  <a:pt x="11569" y="10640"/>
                  <a:pt x="11566" y="10629"/>
                </a:cubicBezTo>
                <a:cubicBezTo>
                  <a:pt x="11556" y="10612"/>
                  <a:pt x="11545" y="10597"/>
                  <a:pt x="11528" y="10597"/>
                </a:cubicBezTo>
                <a:cubicBezTo>
                  <a:pt x="11505" y="10597"/>
                  <a:pt x="11443" y="10468"/>
                  <a:pt x="11389" y="10311"/>
                </a:cubicBezTo>
                <a:cubicBezTo>
                  <a:pt x="11302" y="10058"/>
                  <a:pt x="11189" y="9799"/>
                  <a:pt x="11142" y="9730"/>
                </a:cubicBezTo>
                <a:cubicBezTo>
                  <a:pt x="11129" y="9713"/>
                  <a:pt x="11118" y="9703"/>
                  <a:pt x="11114" y="970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25779">
              <a:defRPr sz="4050" cap="none" spc="648"/>
            </a:lvl1pPr>
          </a:lstStyle>
          <a:p>
            <a:r>
              <a:rPr sz="4400" dirty="0">
                <a:latin typeface="Harrington" panose="04040505050A02020702" pitchFamily="82" charset="0"/>
              </a:rPr>
              <a:t>Connected Components Labelling…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merican Typewriter"/>
                <a:cs typeface="American Typewriter"/>
              </a:rPr>
              <a:t>Results…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orig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880" y="2007529"/>
            <a:ext cx="5992542" cy="5992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robma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043" y="2031692"/>
            <a:ext cx="5944216" cy="5944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egment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4123" y="2007529"/>
            <a:ext cx="5944216" cy="599254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2342570" y="961728"/>
            <a:ext cx="190116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Harrington" panose="04040505050A02020702" pitchFamily="82" charset="0"/>
              </a:rPr>
              <a:t>Original</a:t>
            </a:r>
          </a:p>
        </p:txBody>
      </p:sp>
      <p:sp>
        <p:nvSpPr>
          <p:cNvPr id="210" name="Shape 210"/>
          <p:cNvSpPr/>
          <p:nvPr/>
        </p:nvSpPr>
        <p:spPr>
          <a:xfrm>
            <a:off x="8222501" y="961728"/>
            <a:ext cx="312745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Harrington" panose="04040505050A02020702" pitchFamily="82" charset="0"/>
              </a:rPr>
              <a:t>Segmentation</a:t>
            </a:r>
          </a:p>
        </p:txBody>
      </p:sp>
      <p:sp>
        <p:nvSpPr>
          <p:cNvPr id="211" name="Shape 211"/>
          <p:cNvSpPr/>
          <p:nvPr/>
        </p:nvSpPr>
        <p:spPr>
          <a:xfrm>
            <a:off x="1440079" y="961728"/>
            <a:ext cx="37061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Harrington" panose="04040505050A02020702" pitchFamily="82" charset="0"/>
              </a:rPr>
              <a:t>Probability Map</a:t>
            </a:r>
          </a:p>
        </p:txBody>
      </p:sp>
      <p:sp>
        <p:nvSpPr>
          <p:cNvPr id="212" name="Shape 212"/>
          <p:cNvSpPr/>
          <p:nvPr/>
        </p:nvSpPr>
        <p:spPr>
          <a:xfrm>
            <a:off x="2867554" y="7972216"/>
            <a:ext cx="8511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213" name="Shape 213"/>
          <p:cNvSpPr/>
          <p:nvPr/>
        </p:nvSpPr>
        <p:spPr>
          <a:xfrm>
            <a:off x="9360634" y="7972216"/>
            <a:ext cx="85119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214" name="Shape 214"/>
          <p:cNvSpPr/>
          <p:nvPr/>
        </p:nvSpPr>
        <p:spPr>
          <a:xfrm rot="16200000">
            <a:off x="5467124" y="5102671"/>
            <a:ext cx="207055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Granularity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1" animBg="1" advAuto="0"/>
      <p:bldP spid="208" grpId="5" animBg="1" advAuto="0"/>
      <p:bldP spid="209" grpId="2" animBg="1" advAuto="0"/>
      <p:bldP spid="210" grpId="4" animBg="1" advAuto="0"/>
      <p:bldP spid="211" grpId="3" animBg="1" advAuto="0"/>
      <p:bldP spid="213" grpId="6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merican Typewriter"/>
                <a:cs typeface="American Typewriter"/>
              </a:rPr>
              <a:t>Further Work…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multidimens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358" y="459236"/>
            <a:ext cx="4294351" cy="4474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1420" y="1010558"/>
            <a:ext cx="4445001" cy="3372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hin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6979" y="4917478"/>
            <a:ext cx="2973884" cy="3449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taggi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7615" y="4917478"/>
            <a:ext cx="4157837" cy="3449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2" animBg="1" advAuto="0"/>
      <p:bldP spid="220" grpId="3" animBg="1" advAuto="0"/>
      <p:bldP spid="221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livingbridg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2500" r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4" name="Shape 224"/>
          <p:cNvSpPr>
            <a:spLocks noGrp="1"/>
          </p:cNvSpPr>
          <p:nvPr>
            <p:ph type="ctrTitle"/>
          </p:nvPr>
        </p:nvSpPr>
        <p:spPr>
          <a:xfrm>
            <a:off x="660400" y="2010833"/>
            <a:ext cx="11684000" cy="2252134"/>
          </a:xfrm>
          <a:prstGeom prst="rect">
            <a:avLst/>
          </a:prstGeom>
        </p:spPr>
        <p:txBody>
          <a:bodyPr/>
          <a:lstStyle>
            <a:lvl1pPr algn="ctr" defTabSz="496570">
              <a:defRPr sz="5270" spc="843"/>
            </a:lvl1pPr>
          </a:lstStyle>
          <a:p>
            <a:r>
              <a:rPr dirty="0">
                <a:latin typeface="American Typewriter"/>
                <a:cs typeface="American Typewriter"/>
              </a:rPr>
              <a:t>Thanks for listening! any questions?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ul-flagpoles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660400" y="609600"/>
            <a:ext cx="5080000" cy="1347987"/>
          </a:xfrm>
          <a:prstGeom prst="rect">
            <a:avLst/>
          </a:prstGeom>
        </p:spPr>
        <p:txBody>
          <a:bodyPr/>
          <a:lstStyle/>
          <a:p>
            <a:pPr defTabSz="496570">
              <a:defRPr sz="3825" spc="612"/>
            </a:pPr>
            <a:r>
              <a:rPr dirty="0">
                <a:latin typeface="Harrington" panose="04040505050A02020702" pitchFamily="82" charset="0"/>
              </a:rPr>
              <a:t>Presentation</a:t>
            </a:r>
          </a:p>
          <a:p>
            <a:pPr defTabSz="496570">
              <a:defRPr sz="3825" spc="612"/>
            </a:pPr>
            <a:r>
              <a:rPr dirty="0">
                <a:latin typeface="Harrington" panose="04040505050A02020702" pitchFamily="82" charset="0"/>
              </a:rPr>
              <a:t>outline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sz="half" idx="1"/>
          </p:nvPr>
        </p:nvSpPr>
        <p:spPr>
          <a:xfrm>
            <a:off x="660400" y="2510961"/>
            <a:ext cx="5080000" cy="6268377"/>
          </a:xfrm>
          <a:prstGeom prst="rect">
            <a:avLst/>
          </a:prstGeom>
        </p:spPr>
        <p:txBody>
          <a:bodyPr anchor="t"/>
          <a:lstStyle/>
          <a:p>
            <a:pPr marL="228600" indent="-228600">
              <a:buSzPct val="100000"/>
              <a:buBlip>
                <a:blip r:embed="rId3"/>
              </a:buBlip>
            </a:pPr>
            <a:r>
              <a:rPr dirty="0">
                <a:latin typeface="American Typewriter"/>
                <a:cs typeface="American Typewriter"/>
              </a:rPr>
              <a:t> Flow Cytometry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dirty="0">
                <a:latin typeface="American Typewriter"/>
                <a:cs typeface="American Typewriter"/>
              </a:rPr>
              <a:t> Existing methods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dirty="0">
                <a:latin typeface="American Typewriter"/>
                <a:cs typeface="American Typewriter"/>
              </a:rPr>
              <a:t> Markov Random Fields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dirty="0">
                <a:latin typeface="American Typewriter"/>
                <a:cs typeface="American Typewriter"/>
              </a:rPr>
              <a:t> Cluster Identification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dirty="0">
                <a:latin typeface="American Typewriter"/>
                <a:cs typeface="American Typewriter"/>
              </a:rPr>
              <a:t> Results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dirty="0">
                <a:latin typeface="American Typewriter"/>
                <a:cs typeface="American Typewriter"/>
              </a:rPr>
              <a:t> Further Work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merican Typewriter"/>
                <a:cs typeface="American Typewriter"/>
              </a:rPr>
              <a:t>Flow cytometry…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 rot="5400000">
            <a:off x="8078316" y="2934680"/>
            <a:ext cx="1714891" cy="4900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>
              <a:hueOff val="-129837"/>
              <a:lumOff val="6998"/>
              <a:alpha val="50000"/>
            </a:schemeClr>
          </a:solidFill>
          <a:ln w="12700">
            <a:solidFill>
              <a:schemeClr val="accent5">
                <a:hueOff val="-129837"/>
                <a:lumOff val="6998"/>
                <a:alpha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145" name="ce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1764" y="4236823"/>
            <a:ext cx="3061272" cy="229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f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7400" y="1701800"/>
            <a:ext cx="6350000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Harrington" panose="04040505050A02020702" pitchFamily="82" charset="0"/>
              </a:rPr>
              <a:t>What is flow cytometry?</a:t>
            </a:r>
          </a:p>
        </p:txBody>
      </p:sp>
      <p:sp>
        <p:nvSpPr>
          <p:cNvPr id="148" name="Shape 148"/>
          <p:cNvSpPr/>
          <p:nvPr/>
        </p:nvSpPr>
        <p:spPr>
          <a:xfrm>
            <a:off x="154142" y="6461318"/>
            <a:ext cx="1503583" cy="742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7000"/>
                  </a:schemeClr>
                </a:solidFill>
                <a:latin typeface="+mn-lt"/>
                <a:ea typeface="+mn-ea"/>
                <a:cs typeface="+mn-cs"/>
                <a:sym typeface="Chalkduster"/>
              </a:defRPr>
            </a:lvl1pPr>
          </a:lstStyle>
          <a:p>
            <a:r>
              <a:t>Flow</a:t>
            </a:r>
          </a:p>
        </p:txBody>
      </p:sp>
      <p:pic>
        <p:nvPicPr>
          <p:cNvPr id="157" name="Picture 15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7567" y="7153077"/>
            <a:ext cx="2296179" cy="955107"/>
          </a:xfrm>
          <a:prstGeom prst="rect">
            <a:avLst/>
          </a:prstGeom>
        </p:spPr>
      </p:pic>
      <p:sp>
        <p:nvSpPr>
          <p:cNvPr id="150" name="Shape 150"/>
          <p:cNvSpPr/>
          <p:nvPr/>
        </p:nvSpPr>
        <p:spPr>
          <a:xfrm>
            <a:off x="201013" y="2227984"/>
            <a:ext cx="1409841" cy="74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7000"/>
                  </a:schemeClr>
                </a:solidFill>
                <a:latin typeface="+mn-lt"/>
                <a:ea typeface="+mn-ea"/>
                <a:cs typeface="+mn-cs"/>
                <a:sym typeface="Chalkduster"/>
              </a:defRPr>
            </a:lvl1pPr>
          </a:lstStyle>
          <a:p>
            <a:r>
              <a:t>Cyto</a:t>
            </a:r>
          </a:p>
        </p:txBody>
      </p:sp>
      <p:pic>
        <p:nvPicPr>
          <p:cNvPr id="159" name="Picture 158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9077" y="2919781"/>
            <a:ext cx="4355054" cy="2306386"/>
          </a:xfrm>
          <a:prstGeom prst="rect">
            <a:avLst/>
          </a:prstGeom>
        </p:spPr>
      </p:pic>
      <p:pic>
        <p:nvPicPr>
          <p:cNvPr id="152" name="laser.png"/>
          <p:cNvPicPr>
            <a:picLocks noChangeAspect="1"/>
          </p:cNvPicPr>
          <p:nvPr/>
        </p:nvPicPr>
        <p:blipFill>
          <a:blip r:embed="rId6">
            <a:extLst/>
          </a:blip>
          <a:srcRect r="55584"/>
          <a:stretch>
            <a:fillRect/>
          </a:stretch>
        </p:blipFill>
        <p:spPr>
          <a:xfrm rot="20400000">
            <a:off x="473475" y="3274983"/>
            <a:ext cx="5415079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11400296" y="3639939"/>
            <a:ext cx="450123" cy="3489722"/>
          </a:xfrm>
          <a:prstGeom prst="rect">
            <a:avLst/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0736322" y="1584518"/>
            <a:ext cx="1778071" cy="742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7000"/>
                  </a:schemeClr>
                </a:solidFill>
                <a:latin typeface="+mn-lt"/>
                <a:ea typeface="+mn-ea"/>
                <a:cs typeface="+mn-cs"/>
                <a:sym typeface="Chalkduster"/>
              </a:defRPr>
            </a:lvl1pPr>
          </a:lstStyle>
          <a:p>
            <a:r>
              <a:t>metry</a:t>
            </a:r>
          </a:p>
        </p:txBody>
      </p:sp>
      <p:pic>
        <p:nvPicPr>
          <p:cNvPr id="155" name="Picture 154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10954344" y="2634769"/>
            <a:ext cx="1342679" cy="4579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0" animBg="1" advAuto="0"/>
      <p:bldP spid="145" grpId="5" animBg="1" advAuto="0"/>
      <p:bldP spid="146" grpId="1" animBg="1" advAuto="0"/>
      <p:bldP spid="148" grpId="2" animBg="1" advAuto="0"/>
      <p:bldP spid="157" grpId="3" animBg="1" advAuto="0"/>
      <p:bldP spid="150" grpId="4" animBg="1" advAuto="0"/>
      <p:bldP spid="159" grpId="6" animBg="1" advAuto="0"/>
      <p:bldP spid="152" grpId="8" animBg="1" advAuto="0"/>
      <p:bldP spid="153" grpId="11" animBg="1" advAuto="0"/>
      <p:bldP spid="154" grpId="7" animBg="1" advAuto="0"/>
      <p:bldP spid="155" grpId="9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freez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846" y="398759"/>
            <a:ext cx="5633324" cy="693332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Harrington" panose="04040505050A02020702" pitchFamily="82" charset="0"/>
              </a:rPr>
              <a:t>Data Storage…</a:t>
            </a:r>
          </a:p>
        </p:txBody>
      </p:sp>
      <p:pic>
        <p:nvPicPr>
          <p:cNvPr id="163" name="egg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0048" y="3558754"/>
            <a:ext cx="5738414" cy="3652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Harrington" panose="04040505050A02020702" pitchFamily="82" charset="0"/>
              </a:rPr>
              <a:t>Flow </a:t>
            </a:r>
            <a:r>
              <a:rPr lang="en-IE" dirty="0" smtClean="0">
                <a:latin typeface="Harrington" panose="04040505050A02020702" pitchFamily="82" charset="0"/>
              </a:rPr>
              <a:t>C</a:t>
            </a:r>
            <a:r>
              <a:rPr dirty="0" err="1" smtClean="0">
                <a:latin typeface="Harrington" panose="04040505050A02020702" pitchFamily="82" charset="0"/>
              </a:rPr>
              <a:t>ytometry</a:t>
            </a:r>
            <a:r>
              <a:rPr dirty="0" smtClean="0">
                <a:latin typeface="Harrington" panose="04040505050A02020702" pitchFamily="82" charset="0"/>
              </a:rPr>
              <a:t> </a:t>
            </a:r>
            <a:r>
              <a:rPr lang="en-IE" dirty="0" smtClean="0">
                <a:latin typeface="Harrington" panose="04040505050A02020702" pitchFamily="82" charset="0"/>
              </a:rPr>
              <a:t>D</a:t>
            </a:r>
            <a:r>
              <a:rPr dirty="0" err="1" smtClean="0">
                <a:latin typeface="Harrington" panose="04040505050A02020702" pitchFamily="82" charset="0"/>
              </a:rPr>
              <a:t>ata</a:t>
            </a:r>
            <a:r>
              <a:rPr dirty="0">
                <a:latin typeface="Harrington" panose="04040505050A02020702" pitchFamily="82" charset="0"/>
              </a:rPr>
              <a:t>…</a:t>
            </a:r>
          </a:p>
        </p:txBody>
      </p:sp>
      <p:pic>
        <p:nvPicPr>
          <p:cNvPr id="167" name="data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173" y="1595073"/>
            <a:ext cx="10322454" cy="666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715" y="2258592"/>
            <a:ext cx="10459370" cy="5236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  <p:bldP spid="168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merican Typewriter"/>
                <a:cs typeface="American Typewriter"/>
              </a:rPr>
              <a:t>Existing methods…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expert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349" y="1703106"/>
            <a:ext cx="11286102" cy="634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Harrington" panose="04040505050A02020702" pitchFamily="82" charset="0"/>
              </a:rPr>
              <a:t>Industry Standard…</a:t>
            </a:r>
          </a:p>
        </p:txBody>
      </p:sp>
      <p:pic>
        <p:nvPicPr>
          <p:cNvPr id="174" name="expert2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800" y="3302000"/>
            <a:ext cx="5588000" cy="314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1430" y="4462488"/>
            <a:ext cx="591874" cy="82862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8993631" y="2552700"/>
            <a:ext cx="192633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r>
              <a:rPr>
                <a:latin typeface="Bradley Hand ITC" panose="03070402050302030203" pitchFamily="66" charset="0"/>
              </a:rPr>
              <a:t>Expert 2</a:t>
            </a:r>
          </a:p>
        </p:txBody>
      </p:sp>
      <p:sp>
        <p:nvSpPr>
          <p:cNvPr id="177" name="Shape 177"/>
          <p:cNvSpPr/>
          <p:nvPr/>
        </p:nvSpPr>
        <p:spPr>
          <a:xfrm>
            <a:off x="2194136" y="2552700"/>
            <a:ext cx="18770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r>
              <a:rPr dirty="0">
                <a:latin typeface="Bradley Hand ITC" panose="03070402050302030203" pitchFamily="66" charset="0"/>
              </a:rPr>
              <a:t>Expert 1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73"/>
                                        </p:tgtEl>
                                      </p:cBhvr>
                                      <p:by x="49539" y="4953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65625 -0.000000" pathEditMode="relative">
                                      <p:cBhvr>
                                        <p:cTn id="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  <p:bldP spid="174" grpId="3" animBg="1" advAuto="0"/>
      <p:bldP spid="175" grpId="4" animBg="1" advAuto="0"/>
      <p:bldP spid="176" grpId="5" animBg="1" advAuto="0"/>
      <p:bldP spid="177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Harrington" panose="04040505050A02020702" pitchFamily="82" charset="0"/>
              </a:rPr>
              <a:t>Model Based Clustering…</a:t>
            </a:r>
          </a:p>
        </p:txBody>
      </p:sp>
      <p:pic>
        <p:nvPicPr>
          <p:cNvPr id="180" name="mclu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063" y="1753631"/>
            <a:ext cx="12492674" cy="6246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FF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Light"/>
            <a:ea typeface="Avenir Light"/>
            <a:cs typeface="Avenir Light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Light"/>
            <a:ea typeface="Avenir Light"/>
            <a:cs typeface="Avenir Light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115</Words>
  <Application>Microsoft Macintosh PowerPoint</Application>
  <PresentationFormat>Custom</PresentationFormat>
  <Paragraphs>37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New_Template1</vt:lpstr>
      <vt:lpstr>Automated gating of flow cytometry data via Markov Random Fields</vt:lpstr>
      <vt:lpstr>Presentation outline</vt:lpstr>
      <vt:lpstr>Flow cytometry…</vt:lpstr>
      <vt:lpstr>What is flow cytometry?</vt:lpstr>
      <vt:lpstr>Data Storage…</vt:lpstr>
      <vt:lpstr>Flow Cytometry Data…</vt:lpstr>
      <vt:lpstr>Existing methods…</vt:lpstr>
      <vt:lpstr>Industry Standard…</vt:lpstr>
      <vt:lpstr>Model Based Clustering…</vt:lpstr>
      <vt:lpstr>t-distribution Mixtures…</vt:lpstr>
      <vt:lpstr>Markov Random Fields…</vt:lpstr>
      <vt:lpstr>PowerPoint Presentation</vt:lpstr>
      <vt:lpstr>identifying clusters…</vt:lpstr>
      <vt:lpstr>Connected Components Labelling…</vt:lpstr>
      <vt:lpstr>Results…</vt:lpstr>
      <vt:lpstr>PowerPoint Presentation</vt:lpstr>
      <vt:lpstr>Further Work…</vt:lpstr>
      <vt:lpstr>PowerPoint Presentation</vt:lpstr>
      <vt:lpstr>Thanks for listening! 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gating of flow cytometry data via Markov Random Fields</dc:title>
  <cp:lastModifiedBy>Kevin Brosnan</cp:lastModifiedBy>
  <cp:revision>7</cp:revision>
  <dcterms:modified xsi:type="dcterms:W3CDTF">2016-09-07T11:19:50Z</dcterms:modified>
</cp:coreProperties>
</file>